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80" r:id="rId7"/>
    <p:sldId id="281" r:id="rId8"/>
    <p:sldId id="282" r:id="rId9"/>
    <p:sldId id="284" r:id="rId10"/>
    <p:sldId id="283" r:id="rId11"/>
    <p:sldId id="285" r:id="rId12"/>
    <p:sldId id="28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 autoAdjust="0"/>
    <p:restoredTop sz="94660"/>
  </p:normalViewPr>
  <p:slideViewPr>
    <p:cSldViewPr>
      <p:cViewPr varScale="1">
        <p:scale>
          <a:sx n="65" d="100"/>
          <a:sy n="65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Tehnologija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sr-Latn-CS" b="1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6531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5668963"/>
          </a:xfrm>
        </p:spPr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nagiba</a:t>
            </a:r>
            <a:r>
              <a:rPr lang="en-US" dirty="0"/>
              <a:t> </a:t>
            </a:r>
            <a:r>
              <a:rPr lang="en-US" dirty="0" err="1"/>
              <a:t>pištolja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2" t="60417" r="55271" b="10654"/>
          <a:stretch/>
        </p:blipFill>
        <p:spPr>
          <a:xfrm>
            <a:off x="381000" y="3276600"/>
            <a:ext cx="8382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14400"/>
            <a:ext cx="358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Tehnika</a:t>
            </a:r>
            <a:r>
              <a:rPr lang="en-US" sz="2200" dirty="0"/>
              <a:t> </a:t>
            </a:r>
            <a:r>
              <a:rPr lang="en-US" sz="2200" dirty="0" err="1"/>
              <a:t>unapred-luk</a:t>
            </a:r>
            <a:r>
              <a:rPr lang="en-US" sz="2200" dirty="0"/>
              <a:t>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neistopljenom</a:t>
            </a:r>
            <a:r>
              <a:rPr lang="en-US" sz="2200" dirty="0"/>
              <a:t> </a:t>
            </a:r>
            <a:r>
              <a:rPr lang="en-US" sz="2200" dirty="0" err="1"/>
              <a:t>materijalu</a:t>
            </a:r>
            <a:r>
              <a:rPr lang="en-US" sz="2200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Manji </a:t>
            </a:r>
            <a:r>
              <a:rPr lang="en-US" sz="2200" dirty="0" err="1"/>
              <a:t>uvar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Širok</a:t>
            </a:r>
            <a:r>
              <a:rPr lang="en-US" sz="2200" dirty="0"/>
              <a:t> </a:t>
            </a:r>
            <a:r>
              <a:rPr lang="en-US" sz="2200" dirty="0" err="1"/>
              <a:t>šav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tanji</a:t>
            </a:r>
            <a:r>
              <a:rPr lang="en-US" sz="2200" dirty="0"/>
              <a:t> </a:t>
            </a:r>
            <a:r>
              <a:rPr lang="en-US" sz="2200" dirty="0" err="1"/>
              <a:t>osnovni</a:t>
            </a:r>
            <a:r>
              <a:rPr lang="en-US" sz="2200" dirty="0"/>
              <a:t> </a:t>
            </a:r>
            <a:r>
              <a:rPr lang="en-US" sz="2200" dirty="0" err="1"/>
              <a:t>materijal</a:t>
            </a:r>
            <a:endParaRPr lang="en-US" sz="2200" dirty="0"/>
          </a:p>
        </p:txBody>
      </p:sp>
      <p:sp>
        <p:nvSpPr>
          <p:cNvPr id="7" name="Left Arrow 6"/>
          <p:cNvSpPr/>
          <p:nvPr/>
        </p:nvSpPr>
        <p:spPr>
          <a:xfrm>
            <a:off x="464457" y="44958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172200" y="44958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762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Tehnika</a:t>
            </a:r>
            <a:r>
              <a:rPr lang="en-US" sz="2200" dirty="0"/>
              <a:t> </a:t>
            </a:r>
            <a:r>
              <a:rPr lang="en-US" sz="2200" dirty="0" err="1"/>
              <a:t>unazad-luk</a:t>
            </a:r>
            <a:r>
              <a:rPr lang="en-US" sz="2200" dirty="0"/>
              <a:t>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istopljenom</a:t>
            </a:r>
            <a:r>
              <a:rPr lang="en-US" sz="2200" dirty="0"/>
              <a:t> </a:t>
            </a:r>
            <a:r>
              <a:rPr lang="en-US" sz="2200" dirty="0" err="1"/>
              <a:t>materijalu</a:t>
            </a:r>
            <a:r>
              <a:rPr lang="en-US" sz="2200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2200" dirty="0" err="1"/>
              <a:t>Veći</a:t>
            </a:r>
            <a:r>
              <a:rPr lang="en-US" sz="2200" dirty="0"/>
              <a:t> </a:t>
            </a:r>
            <a:r>
              <a:rPr lang="en-US" sz="2200" dirty="0" err="1"/>
              <a:t>uvar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Uzan</a:t>
            </a:r>
            <a:r>
              <a:rPr lang="en-US" sz="2200" dirty="0"/>
              <a:t> </a:t>
            </a:r>
            <a:r>
              <a:rPr lang="en-US" sz="2200" dirty="0" err="1"/>
              <a:t>šav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Stabilniji</a:t>
            </a:r>
            <a:r>
              <a:rPr lang="en-US" sz="2200" dirty="0"/>
              <a:t> </a:t>
            </a:r>
            <a:r>
              <a:rPr lang="en-US" sz="2200" dirty="0" err="1"/>
              <a:t>luk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Manja</a:t>
            </a:r>
            <a:r>
              <a:rPr lang="en-US" sz="2200" dirty="0"/>
              <a:t> </a:t>
            </a:r>
            <a:r>
              <a:rPr lang="en-US" sz="2200" dirty="0" err="1"/>
              <a:t>poroznost</a:t>
            </a:r>
            <a:r>
              <a:rPr lang="en-US" sz="2200" dirty="0"/>
              <a:t> </a:t>
            </a:r>
            <a:r>
              <a:rPr lang="en-US" sz="2200" dirty="0" err="1"/>
              <a:t>šava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2200" dirty="0" err="1"/>
              <a:t>Najčešće</a:t>
            </a:r>
            <a:r>
              <a:rPr lang="en-US" sz="2200" dirty="0"/>
              <a:t> se </a:t>
            </a:r>
            <a:r>
              <a:rPr lang="en-US" sz="2200" dirty="0" err="1"/>
              <a:t>primenjuje</a:t>
            </a:r>
            <a:r>
              <a:rPr lang="en-US" sz="2200" dirty="0"/>
              <a:t>, </a:t>
            </a:r>
            <a:r>
              <a:rPr lang="en-US" sz="2200" dirty="0" err="1"/>
              <a:t>posebno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prinudne</a:t>
            </a:r>
            <a:r>
              <a:rPr lang="en-US" sz="2200" dirty="0"/>
              <a:t> </a:t>
            </a:r>
            <a:r>
              <a:rPr lang="en-US" sz="2200" dirty="0" err="1"/>
              <a:t>položaje-sprečavanje</a:t>
            </a:r>
            <a:r>
              <a:rPr lang="en-US" sz="2200" dirty="0"/>
              <a:t> </a:t>
            </a:r>
            <a:r>
              <a:rPr lang="en-US" sz="2200" dirty="0" err="1"/>
              <a:t>curenja</a:t>
            </a:r>
            <a:r>
              <a:rPr lang="en-US" sz="2200" dirty="0"/>
              <a:t> </a:t>
            </a:r>
            <a:r>
              <a:rPr lang="en-US" sz="2200" dirty="0" err="1"/>
              <a:t>metala</a:t>
            </a:r>
            <a:r>
              <a:rPr lang="en-US" sz="2200" dirty="0"/>
              <a:t> </a:t>
            </a:r>
            <a:r>
              <a:rPr lang="en-US" sz="2200" dirty="0" err="1"/>
              <a:t>šava</a:t>
            </a:r>
            <a:r>
              <a:rPr lang="en-US" sz="2200" dirty="0"/>
              <a:t> (“</a:t>
            </a:r>
            <a:r>
              <a:rPr lang="en-US" sz="2200" dirty="0" err="1"/>
              <a:t>pridržavanje</a:t>
            </a:r>
            <a:r>
              <a:rPr lang="en-US" sz="2200" dirty="0"/>
              <a:t> </a:t>
            </a:r>
            <a:r>
              <a:rPr lang="en-US" sz="2200" dirty="0" err="1"/>
              <a:t>gasom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65918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zaštitnog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2600" dirty="0"/>
              <a:t>- </a:t>
            </a:r>
            <a:r>
              <a:rPr lang="en-US" sz="2600" dirty="0" err="1"/>
              <a:t>Potreban</a:t>
            </a:r>
            <a:r>
              <a:rPr lang="en-US" sz="2600" dirty="0"/>
              <a:t> </a:t>
            </a:r>
            <a:r>
              <a:rPr lang="en-US" sz="2600" dirty="0" err="1"/>
              <a:t>optimalni</a:t>
            </a:r>
            <a:r>
              <a:rPr lang="en-US" sz="2600" dirty="0"/>
              <a:t> </a:t>
            </a:r>
            <a:r>
              <a:rPr lang="en-US" sz="2600" dirty="0" err="1"/>
              <a:t>protok</a:t>
            </a:r>
            <a:r>
              <a:rPr lang="en-US" sz="2600" dirty="0"/>
              <a:t>: </a:t>
            </a:r>
            <a:r>
              <a:rPr lang="en-US" sz="2600" dirty="0" err="1"/>
              <a:t>premali</a:t>
            </a:r>
            <a:r>
              <a:rPr lang="en-US" sz="2600" dirty="0"/>
              <a:t> </a:t>
            </a:r>
            <a:r>
              <a:rPr lang="en-US" sz="2600" dirty="0" err="1"/>
              <a:t>protok</a:t>
            </a:r>
            <a:r>
              <a:rPr lang="en-US" sz="2600" dirty="0"/>
              <a:t> </a:t>
            </a:r>
            <a:r>
              <a:rPr lang="en-US" sz="2600" dirty="0" err="1"/>
              <a:t>daje</a:t>
            </a:r>
            <a:r>
              <a:rPr lang="en-US" sz="2600" dirty="0"/>
              <a:t> </a:t>
            </a:r>
            <a:r>
              <a:rPr lang="en-US" sz="2600" dirty="0" err="1"/>
              <a:t>nedovoljnu</a:t>
            </a:r>
            <a:r>
              <a:rPr lang="en-US" sz="2600" dirty="0"/>
              <a:t> </a:t>
            </a:r>
            <a:r>
              <a:rPr lang="en-US" sz="2600" dirty="0" err="1"/>
              <a:t>zaštitu</a:t>
            </a:r>
            <a:r>
              <a:rPr lang="en-US" sz="2600" dirty="0"/>
              <a:t> (</a:t>
            </a:r>
            <a:r>
              <a:rPr lang="en-US" sz="2600" dirty="0" err="1"/>
              <a:t>prodor</a:t>
            </a:r>
            <a:r>
              <a:rPr lang="en-US" sz="2600" dirty="0"/>
              <a:t> </a:t>
            </a:r>
            <a:r>
              <a:rPr lang="en-US" sz="2600" dirty="0" err="1"/>
              <a:t>spoljašnjih</a:t>
            </a:r>
            <a:r>
              <a:rPr lang="en-US" sz="2600" dirty="0"/>
              <a:t> </a:t>
            </a:r>
            <a:r>
              <a:rPr lang="en-US" sz="2600" dirty="0" err="1"/>
              <a:t>gasova</a:t>
            </a:r>
            <a:r>
              <a:rPr lang="en-US" sz="2600" dirty="0"/>
              <a:t> u </a:t>
            </a:r>
            <a:r>
              <a:rPr lang="en-US" sz="2600" dirty="0" err="1"/>
              <a:t>šav</a:t>
            </a:r>
            <a:r>
              <a:rPr lang="en-US" sz="2600" dirty="0"/>
              <a:t>); </a:t>
            </a:r>
            <a:r>
              <a:rPr lang="en-US" sz="2600" dirty="0" err="1"/>
              <a:t>preveliki</a:t>
            </a:r>
            <a:r>
              <a:rPr lang="en-US" sz="2600" dirty="0"/>
              <a:t> </a:t>
            </a:r>
            <a:r>
              <a:rPr lang="en-US" sz="2600" dirty="0" err="1"/>
              <a:t>protok</a:t>
            </a:r>
            <a:r>
              <a:rPr lang="en-US" sz="2600" dirty="0"/>
              <a:t> </a:t>
            </a:r>
            <a:r>
              <a:rPr lang="en-US" sz="2600" dirty="0" err="1"/>
              <a:t>daje</a:t>
            </a:r>
            <a:r>
              <a:rPr lang="en-US" sz="2600" dirty="0"/>
              <a:t> </a:t>
            </a:r>
            <a:r>
              <a:rPr lang="en-US" sz="2600" dirty="0" err="1"/>
              <a:t>turbulentno</a:t>
            </a:r>
            <a:r>
              <a:rPr lang="en-US" sz="2600" dirty="0"/>
              <a:t> </a:t>
            </a:r>
            <a:r>
              <a:rPr lang="en-US" sz="2600" dirty="0" err="1"/>
              <a:t>strujanje</a:t>
            </a:r>
            <a:r>
              <a:rPr lang="en-US" sz="2600" dirty="0"/>
              <a:t> (</a:t>
            </a:r>
            <a:r>
              <a:rPr lang="en-US" sz="2600" dirty="0" err="1"/>
              <a:t>isto</a:t>
            </a:r>
            <a:r>
              <a:rPr lang="en-US" sz="2600" dirty="0"/>
              <a:t> </a:t>
            </a:r>
            <a:r>
              <a:rPr lang="en-US" sz="2600" dirty="0" err="1"/>
              <a:t>nedovoljna</a:t>
            </a:r>
            <a:r>
              <a:rPr lang="en-US" sz="2600" dirty="0"/>
              <a:t> </a:t>
            </a:r>
            <a:r>
              <a:rPr lang="en-US" sz="2600" dirty="0" err="1"/>
              <a:t>zaštita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prodor</a:t>
            </a:r>
            <a:r>
              <a:rPr lang="en-US" sz="2600" dirty="0"/>
              <a:t> </a:t>
            </a:r>
            <a:r>
              <a:rPr lang="en-US" sz="2600" dirty="0" err="1"/>
              <a:t>spolj.gasova</a:t>
            </a:r>
            <a:r>
              <a:rPr lang="en-US" sz="2600" dirty="0"/>
              <a:t> u </a:t>
            </a:r>
            <a:r>
              <a:rPr lang="en-US" sz="2600" dirty="0" err="1"/>
              <a:t>šav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r>
              <a:rPr lang="en-US" sz="2600" dirty="0"/>
              <a:t>- </a:t>
            </a:r>
            <a:r>
              <a:rPr lang="en-US" sz="2600" dirty="0" err="1"/>
              <a:t>Poseban</a:t>
            </a:r>
            <a:r>
              <a:rPr lang="en-US" sz="2600" dirty="0"/>
              <a:t> problem je </a:t>
            </a:r>
            <a:r>
              <a:rPr lang="en-US" sz="2600" dirty="0" err="1"/>
              <a:t>uticaj</a:t>
            </a:r>
            <a:r>
              <a:rPr lang="en-US" sz="2600" dirty="0"/>
              <a:t> </a:t>
            </a:r>
            <a:r>
              <a:rPr lang="en-US" sz="2600" dirty="0" err="1"/>
              <a:t>strujanja</a:t>
            </a:r>
            <a:r>
              <a:rPr lang="en-US" sz="2600" dirty="0"/>
              <a:t> </a:t>
            </a:r>
            <a:r>
              <a:rPr lang="en-US" sz="2600" dirty="0" err="1"/>
              <a:t>vazduha</a:t>
            </a:r>
            <a:r>
              <a:rPr lang="en-US" sz="2600" dirty="0"/>
              <a:t> (</a:t>
            </a:r>
            <a:r>
              <a:rPr lang="en-US" sz="2600" dirty="0" err="1"/>
              <a:t>vetra</a:t>
            </a:r>
            <a:r>
              <a:rPr lang="en-US" sz="2600" dirty="0"/>
              <a:t>), </a:t>
            </a:r>
            <a:r>
              <a:rPr lang="en-US" sz="2600" dirty="0" err="1"/>
              <a:t>koji</a:t>
            </a:r>
            <a:r>
              <a:rPr lang="en-US" sz="2600" dirty="0"/>
              <a:t> </a:t>
            </a:r>
            <a:r>
              <a:rPr lang="en-US" sz="2600" dirty="0" err="1"/>
              <a:t>može</a:t>
            </a:r>
            <a:r>
              <a:rPr lang="en-US" sz="2600" dirty="0"/>
              <a:t> da </a:t>
            </a:r>
            <a:r>
              <a:rPr lang="en-US" sz="2600" dirty="0" err="1"/>
              <a:t>oduva</a:t>
            </a:r>
            <a:r>
              <a:rPr lang="en-US" sz="2600" dirty="0"/>
              <a:t> </a:t>
            </a:r>
            <a:r>
              <a:rPr lang="en-US" sz="2600" dirty="0" err="1"/>
              <a:t>zaštitni</a:t>
            </a:r>
            <a:r>
              <a:rPr lang="en-US" sz="2600" dirty="0"/>
              <a:t> gas!!!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45" t="34374" r="29502" b="33334"/>
          <a:stretch/>
        </p:blipFill>
        <p:spPr>
          <a:xfrm>
            <a:off x="1447800" y="3886200"/>
            <a:ext cx="632705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vrha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(</a:t>
            </a:r>
            <a:r>
              <a:rPr lang="en-US" dirty="0" err="1"/>
              <a:t>pištolja</a:t>
            </a:r>
            <a:r>
              <a:rPr lang="en-US" dirty="0"/>
              <a:t>/</a:t>
            </a:r>
            <a:r>
              <a:rPr lang="en-US" dirty="0" err="1"/>
              <a:t>šobe</a:t>
            </a:r>
            <a:r>
              <a:rPr lang="en-US" dirty="0"/>
              <a:t>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59" t="50000" r="20718" b="16667"/>
          <a:stretch/>
        </p:blipFill>
        <p:spPr>
          <a:xfrm>
            <a:off x="381000" y="2819400"/>
            <a:ext cx="845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3600" b="1" dirty="0"/>
              <a:t>Režimi zavarivanja u atmosferi CO</a:t>
            </a:r>
            <a:r>
              <a:rPr lang="sr-Latn-CS" sz="3600" b="1" baseline="-25000" dirty="0"/>
              <a:t>2</a:t>
            </a:r>
            <a:r>
              <a:rPr lang="sr-Latn-CS" sz="3600" b="1" dirty="0"/>
              <a:t> (MAG) 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sledećim</a:t>
            </a:r>
            <a:r>
              <a:rPr lang="en-US" dirty="0"/>
              <a:t> </a:t>
            </a:r>
            <a:r>
              <a:rPr lang="en-US" dirty="0" err="1"/>
              <a:t>redosledom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Prečnik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Potrošnja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4369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Prečnik elektrodne žice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267" t="26228" r="56426" b="15000"/>
          <a:stretch>
            <a:fillRect/>
          </a:stretch>
        </p:blipFill>
        <p:spPr bwMode="auto">
          <a:xfrm rot="5520000">
            <a:off x="1838857" y="-23485"/>
            <a:ext cx="5488744" cy="7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385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Latn-CS" dirty="0"/>
              <a:t>Elektrodna žica manjeg prečnika za istu struju zavarivanja obezbeđuje:</a:t>
            </a:r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povećanu stabilnost gorenja luka, </a:t>
            </a:r>
          </a:p>
          <a:p>
            <a:pPr marL="514350" indent="-514350">
              <a:buAutoNum type="arabicPeriod"/>
            </a:pPr>
            <a:r>
              <a:rPr lang="sr-Latn-CS" dirty="0"/>
              <a:t>smanjuje prštanje tečnog metala</a:t>
            </a:r>
          </a:p>
          <a:p>
            <a:pPr marL="514350" indent="-514350">
              <a:buAutoNum type="arabicPeriod"/>
            </a:pPr>
            <a:r>
              <a:rPr lang="sr-Latn-CS" dirty="0"/>
              <a:t>povećava dubinu uvara i </a:t>
            </a:r>
          </a:p>
          <a:p>
            <a:pPr marL="514350" indent="-514350">
              <a:buAutoNum type="arabicPeriod"/>
            </a:pPr>
            <a:r>
              <a:rPr lang="sr-Latn-CS" dirty="0"/>
              <a:t>povećava produktivnost rada</a:t>
            </a:r>
          </a:p>
        </p:txBody>
      </p:sp>
    </p:spTree>
    <p:extLst>
      <p:ext uri="{BB962C8B-B14F-4D97-AF65-F5344CB8AC3E}">
        <p14:creationId xmlns:p14="http://schemas.microsoft.com/office/powerpoint/2010/main" val="262466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Struja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Određuje se u zavisnosti od prečnika elektrodne žice: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352800"/>
          <a:ext cx="8534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Prečnik elektrodne žice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Struja zavarivanja [A]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80-180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140-300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300-650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7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sr-Latn-CS" sz="2800" dirty="0"/>
              <a:t>Pri zavarivanju bez podložne trake, sa razmakom između limova uzimaju se vrednosti sa donje granice opsega:</a:t>
            </a:r>
          </a:p>
          <a:p>
            <a:endParaRPr lang="sr-Latn-CS" sz="2800" dirty="0"/>
          </a:p>
          <a:p>
            <a:endParaRPr lang="sr-Latn-CS" sz="2800" dirty="0"/>
          </a:p>
          <a:p>
            <a:r>
              <a:rPr lang="sr-Latn-CS" sz="2800" dirty="0"/>
              <a:t>Pri zavarivanju sa podložnom trakom, sa razmakom između limova, uzimaju vrednosti iz sredine do gornje granice opsega:</a:t>
            </a:r>
          </a:p>
          <a:p>
            <a:endParaRPr lang="sr-Latn-CS" sz="2800" dirty="0"/>
          </a:p>
          <a:p>
            <a:endParaRPr lang="sr-Latn-CS" sz="2800" dirty="0"/>
          </a:p>
          <a:p>
            <a:r>
              <a:rPr lang="sr-Latn-CS" sz="2800" dirty="0"/>
              <a:t>Pri zavarivanju sa podložnom trakom, bez razmaka između limova uzimaju se vrednosti sa gornje granice opsega: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0" y="1828800"/>
            <a:ext cx="2514600" cy="544153"/>
            <a:chOff x="1295400" y="5410200"/>
            <a:chExt cx="2514600" cy="544153"/>
          </a:xfrm>
        </p:grpSpPr>
        <p:sp>
          <p:nvSpPr>
            <p:cNvPr id="5" name="Freeform 4"/>
            <p:cNvSpPr/>
            <p:nvPr/>
          </p:nvSpPr>
          <p:spPr>
            <a:xfrm>
              <a:off x="1295400" y="54102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2648301" y="54102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4200" y="3733800"/>
            <a:ext cx="2514600" cy="544153"/>
            <a:chOff x="1295400" y="5410200"/>
            <a:chExt cx="2514600" cy="544153"/>
          </a:xfrm>
        </p:grpSpPr>
        <p:sp>
          <p:nvSpPr>
            <p:cNvPr id="8" name="Freeform 7"/>
            <p:cNvSpPr/>
            <p:nvPr/>
          </p:nvSpPr>
          <p:spPr>
            <a:xfrm>
              <a:off x="1295400" y="54102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2648301" y="54102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124200" y="5704247"/>
            <a:ext cx="1295400" cy="544153"/>
          </a:xfrm>
          <a:custGeom>
            <a:avLst/>
            <a:gdLst>
              <a:gd name="connsiteX0" fmla="*/ 0 w 1200501"/>
              <a:gd name="connsiteY0" fmla="*/ 0 h 544153"/>
              <a:gd name="connsiteX1" fmla="*/ 0 w 1200501"/>
              <a:gd name="connsiteY1" fmla="*/ 544153 h 544153"/>
              <a:gd name="connsiteX2" fmla="*/ 1200501 w 1200501"/>
              <a:gd name="connsiteY2" fmla="*/ 544153 h 544153"/>
              <a:gd name="connsiteX3" fmla="*/ 1200501 w 1200501"/>
              <a:gd name="connsiteY3" fmla="*/ 460005 h 544153"/>
              <a:gd name="connsiteX4" fmla="*/ 903181 w 1200501"/>
              <a:gd name="connsiteY4" fmla="*/ 11220 h 544153"/>
              <a:gd name="connsiteX5" fmla="*/ 0 w 1200501"/>
              <a:gd name="connsiteY5" fmla="*/ 0 h 5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501" h="544153">
                <a:moveTo>
                  <a:pt x="0" y="0"/>
                </a:moveTo>
                <a:lnTo>
                  <a:pt x="0" y="544153"/>
                </a:lnTo>
                <a:lnTo>
                  <a:pt x="1200501" y="544153"/>
                </a:lnTo>
                <a:lnTo>
                  <a:pt x="1200501" y="460005"/>
                </a:lnTo>
                <a:lnTo>
                  <a:pt x="903181" y="1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Freeform 11"/>
          <p:cNvSpPr/>
          <p:nvPr/>
        </p:nvSpPr>
        <p:spPr>
          <a:xfrm flipH="1">
            <a:off x="4419600" y="5704247"/>
            <a:ext cx="1161699" cy="544153"/>
          </a:xfrm>
          <a:custGeom>
            <a:avLst/>
            <a:gdLst>
              <a:gd name="connsiteX0" fmla="*/ 0 w 1200501"/>
              <a:gd name="connsiteY0" fmla="*/ 0 h 544153"/>
              <a:gd name="connsiteX1" fmla="*/ 0 w 1200501"/>
              <a:gd name="connsiteY1" fmla="*/ 544153 h 544153"/>
              <a:gd name="connsiteX2" fmla="*/ 1200501 w 1200501"/>
              <a:gd name="connsiteY2" fmla="*/ 544153 h 544153"/>
              <a:gd name="connsiteX3" fmla="*/ 1200501 w 1200501"/>
              <a:gd name="connsiteY3" fmla="*/ 460005 h 544153"/>
              <a:gd name="connsiteX4" fmla="*/ 903181 w 1200501"/>
              <a:gd name="connsiteY4" fmla="*/ 11220 h 544153"/>
              <a:gd name="connsiteX5" fmla="*/ 0 w 1200501"/>
              <a:gd name="connsiteY5" fmla="*/ 0 h 5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501" h="544153">
                <a:moveTo>
                  <a:pt x="0" y="0"/>
                </a:moveTo>
                <a:lnTo>
                  <a:pt x="0" y="544153"/>
                </a:lnTo>
                <a:lnTo>
                  <a:pt x="1200501" y="544153"/>
                </a:lnTo>
                <a:lnTo>
                  <a:pt x="1200501" y="460005"/>
                </a:lnTo>
                <a:lnTo>
                  <a:pt x="903181" y="1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ectangle 12"/>
          <p:cNvSpPr/>
          <p:nvPr/>
        </p:nvSpPr>
        <p:spPr>
          <a:xfrm>
            <a:off x="4114800" y="42672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Rectangle 13"/>
          <p:cNvSpPr/>
          <p:nvPr/>
        </p:nvSpPr>
        <p:spPr>
          <a:xfrm>
            <a:off x="4114800" y="62484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5414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/>
              <a:t>U horizontalno-vertikalnom, vertikalnom  položaju i položaju iznad glave, struja zavarivanja treba da se smanji za 10-20 % od one koja je preporučena za horizontalni položaj.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375" t="40000" r="55625" b="15000"/>
          <a:stretch>
            <a:fillRect/>
          </a:stretch>
        </p:blipFill>
        <p:spPr bwMode="auto">
          <a:xfrm>
            <a:off x="4114800" y="838200"/>
            <a:ext cx="494453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894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Brzina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Brzina zavarivanja se određuje kao i kod REL postupka, prema izrazu: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30625" t="44000" r="55625" b="50000"/>
          <a:stretch>
            <a:fillRect/>
          </a:stretch>
        </p:blipFill>
        <p:spPr bwMode="auto">
          <a:xfrm>
            <a:off x="3429000" y="29718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670560" y="3581400"/>
            <a:ext cx="7940040" cy="2438400"/>
            <a:chOff x="457200" y="1066800"/>
            <a:chExt cx="7940040" cy="2514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t="32324"/>
            <a:stretch>
              <a:fillRect/>
            </a:stretch>
          </p:blipFill>
          <p:spPr bwMode="auto">
            <a:xfrm>
              <a:off x="594360" y="1931194"/>
              <a:ext cx="7802880" cy="165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57200" y="10668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  <p:extLst>
      <p:ext uri="{BB962C8B-B14F-4D97-AF65-F5344CB8AC3E}">
        <p14:creationId xmlns:p14="http://schemas.microsoft.com/office/powerpoint/2010/main" val="320232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/>
              <a:t>MIG/MAG</a:t>
            </a:r>
            <a:r>
              <a:rPr lang="sr-Latn-CS" u="sng" dirty="0"/>
              <a:t> zavarivanj</a:t>
            </a:r>
            <a:r>
              <a:rPr lang="en-US" u="sng" dirty="0"/>
              <a:t>e</a:t>
            </a:r>
            <a:endParaRPr lang="sr-Latn-C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Tehnologija</a:t>
            </a:r>
            <a:r>
              <a:rPr lang="en-US" sz="2800" dirty="0"/>
              <a:t>  MAG </a:t>
            </a:r>
            <a:r>
              <a:rPr lang="en-US" sz="2800" dirty="0" err="1"/>
              <a:t>zavarivanja</a:t>
            </a:r>
            <a:r>
              <a:rPr lang="en-US" sz="2800" dirty="0"/>
              <a:t> </a:t>
            </a:r>
            <a:r>
              <a:rPr lang="en-US" sz="2800" dirty="0" err="1"/>
              <a:t>zavisi</a:t>
            </a:r>
            <a:r>
              <a:rPr lang="en-US" sz="2800" dirty="0"/>
              <a:t> 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Pripreme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(</a:t>
            </a:r>
            <a:r>
              <a:rPr lang="en-US" sz="2800" dirty="0" err="1"/>
              <a:t>oblik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dimenzije</a:t>
            </a:r>
            <a:r>
              <a:rPr lang="en-US" sz="2800" dirty="0"/>
              <a:t> </a:t>
            </a:r>
            <a:r>
              <a:rPr lang="en-US" sz="2800" dirty="0" err="1"/>
              <a:t>žljeba</a:t>
            </a:r>
            <a:r>
              <a:rPr lang="en-US" sz="2800" dirty="0"/>
              <a:t>, </a:t>
            </a:r>
            <a:r>
              <a:rPr lang="en-US" sz="2800" dirty="0" err="1"/>
              <a:t>čišćenje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Prečnika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Izbora</a:t>
            </a:r>
            <a:r>
              <a:rPr lang="en-US" sz="2800" dirty="0"/>
              <a:t> </a:t>
            </a:r>
            <a:r>
              <a:rPr lang="en-US" sz="2800" dirty="0" err="1"/>
              <a:t>parametara</a:t>
            </a:r>
            <a:r>
              <a:rPr lang="en-US" sz="2800" dirty="0"/>
              <a:t> (</a:t>
            </a:r>
            <a:r>
              <a:rPr lang="en-US" sz="2800" dirty="0" err="1"/>
              <a:t>vrsta</a:t>
            </a:r>
            <a:r>
              <a:rPr lang="en-US" sz="2800" dirty="0"/>
              <a:t>, </a:t>
            </a:r>
            <a:r>
              <a:rPr lang="en-US" sz="2800" dirty="0" err="1"/>
              <a:t>polaritet</a:t>
            </a:r>
            <a:r>
              <a:rPr lang="en-US" sz="2800" dirty="0"/>
              <a:t>, </a:t>
            </a:r>
            <a:r>
              <a:rPr lang="en-US" sz="2800" dirty="0" err="1"/>
              <a:t>jačina</a:t>
            </a:r>
            <a:r>
              <a:rPr lang="en-US" sz="2800" dirty="0"/>
              <a:t> </a:t>
            </a:r>
            <a:r>
              <a:rPr lang="en-US" sz="2800" dirty="0" err="1"/>
              <a:t>struje</a:t>
            </a:r>
            <a:r>
              <a:rPr lang="en-US" sz="2800" dirty="0"/>
              <a:t>, </a:t>
            </a:r>
            <a:r>
              <a:rPr lang="en-US" sz="2800" dirty="0" err="1"/>
              <a:t>napon</a:t>
            </a:r>
            <a:r>
              <a:rPr lang="en-US" sz="2800" dirty="0"/>
              <a:t>, </a:t>
            </a:r>
            <a:r>
              <a:rPr lang="en-US" sz="2800" dirty="0" err="1"/>
              <a:t>dužina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, </a:t>
            </a:r>
            <a:r>
              <a:rPr lang="en-US" sz="2800" dirty="0" err="1"/>
              <a:t>ugao</a:t>
            </a:r>
            <a:r>
              <a:rPr lang="en-US" sz="2800" dirty="0"/>
              <a:t> </a:t>
            </a:r>
            <a:r>
              <a:rPr lang="en-US" sz="2800" dirty="0" err="1"/>
              <a:t>nagiba</a:t>
            </a:r>
            <a:r>
              <a:rPr lang="en-US" sz="2800" dirty="0"/>
              <a:t>, </a:t>
            </a:r>
            <a:r>
              <a:rPr lang="en-US" sz="2800" dirty="0" err="1"/>
              <a:t>pravac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,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Tehnike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endParaRPr lang="en-US" sz="28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Napon luka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Vrlo važan parametar – ako je napon luka prevelik, dolazi do nestabilnosti luka i prštanja tečnog metala (treba težiti kratkom luku).</a:t>
            </a:r>
          </a:p>
          <a:p>
            <a:r>
              <a:rPr lang="sr-Latn-CS" dirty="0"/>
              <a:t>Zavisnost optimalnog napona luka od prečnika elektrodne žice:</a:t>
            </a:r>
          </a:p>
          <a:p>
            <a:endParaRPr lang="sr-Latn-C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30625" t="66000" r="2500" b="23000"/>
          <a:stretch>
            <a:fillRect/>
          </a:stretch>
        </p:blipFill>
        <p:spPr bwMode="auto">
          <a:xfrm rot="60000">
            <a:off x="540094" y="456688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94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Napon luka u zavisnosti od struje zavarivanja: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8885" t="28601" r="18125" b="50000"/>
          <a:stretch>
            <a:fillRect/>
          </a:stretch>
        </p:blipFill>
        <p:spPr bwMode="auto">
          <a:xfrm rot="120000">
            <a:off x="1585997" y="1562484"/>
            <a:ext cx="6295968" cy="36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965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2" y="274638"/>
            <a:ext cx="8918648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/>
              <a:t>Potreban</a:t>
            </a:r>
            <a:r>
              <a:rPr lang="en-US" b="1" dirty="0"/>
              <a:t>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prolaza</a:t>
            </a:r>
            <a:br>
              <a:rPr lang="en-US" dirty="0"/>
            </a:br>
            <a:r>
              <a:rPr lang="sr-Latn-CS" dirty="0"/>
              <a:t>Ukupna površina poprečnog preseka navarenog metala A</a:t>
            </a:r>
            <a:r>
              <a:rPr lang="sr-Latn-CS" baseline="-25000" dirty="0"/>
              <a:t>uk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6179"/>
          <a:stretch>
            <a:fillRect/>
          </a:stretch>
        </p:blipFill>
        <p:spPr bwMode="auto">
          <a:xfrm rot="-60000">
            <a:off x="717272" y="2320848"/>
            <a:ext cx="4045103" cy="44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60000">
            <a:off x="5143467" y="2327803"/>
            <a:ext cx="3601456" cy="43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88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Površina poprečnog preseka jednog zavara A</a:t>
            </a:r>
            <a:r>
              <a:rPr lang="sr-Latn-CS" baseline="-25000" dirty="0"/>
              <a:t>z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Zavisi od debljine elektrodne žice, struje i brzine zavarivanja: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750" t="68388" r="9375" b="5000"/>
          <a:stretch>
            <a:fillRect/>
          </a:stretch>
        </p:blipFill>
        <p:spPr bwMode="auto">
          <a:xfrm rot="120000">
            <a:off x="669581" y="2992271"/>
            <a:ext cx="8151092" cy="36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446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Potreban broj prolaza</a:t>
            </a:r>
            <a:r>
              <a:rPr lang="en-US" dirty="0"/>
              <a:t>: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				      n=A</a:t>
            </a:r>
            <a:r>
              <a:rPr lang="sr-Latn-CS" baseline="-25000" dirty="0"/>
              <a:t>uk</a:t>
            </a:r>
            <a:r>
              <a:rPr lang="sr-Latn-CS" dirty="0"/>
              <a:t>/A</a:t>
            </a:r>
            <a:r>
              <a:rPr lang="sr-Latn-CS" baseline="-25000" dirty="0"/>
              <a:t>z</a:t>
            </a:r>
            <a:endParaRPr lang="sr-Latn-CS" dirty="0"/>
          </a:p>
          <a:p>
            <a:pPr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2136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Potrošnja CO</a:t>
            </a:r>
            <a:r>
              <a:rPr lang="sr-Latn-CS" baseline="-25000" dirty="0"/>
              <a:t>2</a:t>
            </a: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Potrošnja CO</a:t>
                      </a:r>
                      <a:r>
                        <a:rPr lang="sr-Latn-CS" baseline="-25000" dirty="0"/>
                        <a:t>2 </a:t>
                      </a:r>
                      <a:r>
                        <a:rPr lang="sr-Latn-CS" baseline="0" dirty="0"/>
                        <a:t>[l/min]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14-25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Prečnik elektrodne žice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0,5-1,2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1,6-3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447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800" dirty="0"/>
              <a:t> Dobra gasna zaštita luka i rastopa</a:t>
            </a:r>
          </a:p>
          <a:p>
            <a:pPr>
              <a:buFont typeface="Arial" pitchFamily="34" charset="0"/>
              <a:buChar char="•"/>
            </a:pPr>
            <a:endParaRPr lang="sr-Latn-CS" sz="2800" dirty="0"/>
          </a:p>
          <a:p>
            <a:pPr>
              <a:buFont typeface="Arial" pitchFamily="34" charset="0"/>
              <a:buChar char="•"/>
            </a:pPr>
            <a:endParaRPr lang="sr-Latn-CS" sz="2800" dirty="0"/>
          </a:p>
          <a:p>
            <a:pPr>
              <a:buFont typeface="Arial" pitchFamily="34" charset="0"/>
              <a:buChar char="•"/>
            </a:pPr>
            <a:endParaRPr lang="sr-Latn-CS" sz="2800" dirty="0"/>
          </a:p>
          <a:p>
            <a:pPr>
              <a:buFont typeface="Arial" pitchFamily="34" charset="0"/>
              <a:buChar char="•"/>
            </a:pPr>
            <a:endParaRPr lang="sr-Latn-CS" sz="2800" dirty="0"/>
          </a:p>
          <a:p>
            <a:pPr>
              <a:buFont typeface="Arial" pitchFamily="34" charset="0"/>
              <a:buChar char="•"/>
            </a:pPr>
            <a:endParaRPr lang="sr-Latn-CS" sz="2800" dirty="0"/>
          </a:p>
          <a:p>
            <a:pPr>
              <a:buFont typeface="Arial" pitchFamily="34" charset="0"/>
              <a:buChar char="•"/>
            </a:pPr>
            <a:r>
              <a:rPr lang="sr-Latn-CS" sz="2800" dirty="0"/>
              <a:t>Potrošnja se povećava kad se povećava rastojanje vrha mlaznice od osnovnog materijala i struja zavarivanja.</a:t>
            </a:r>
          </a:p>
        </p:txBody>
      </p:sp>
    </p:spTree>
    <p:extLst>
      <p:ext uri="{BB962C8B-B14F-4D97-AF65-F5344CB8AC3E}">
        <p14:creationId xmlns:p14="http://schemas.microsoft.com/office/powerpoint/2010/main" val="211886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08239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876800" cy="6019800"/>
          </a:xfrm>
        </p:spPr>
        <p:txBody>
          <a:bodyPr>
            <a:normAutofit/>
          </a:bodyPr>
          <a:lstStyle/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, </a:t>
            </a:r>
            <a:r>
              <a:rPr lang="en-US" dirty="0" err="1"/>
              <a:t>direktna</a:t>
            </a:r>
            <a:r>
              <a:rPr lang="en-US" dirty="0"/>
              <a:t> </a:t>
            </a:r>
            <a:r>
              <a:rPr lang="en-US" dirty="0" err="1"/>
              <a:t>polarnost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mala </a:t>
            </a:r>
            <a:r>
              <a:rPr lang="en-US" dirty="0" err="1"/>
              <a:t>debljina</a:t>
            </a:r>
            <a:r>
              <a:rPr lang="en-US" dirty="0"/>
              <a:t> osn.mat. </a:t>
            </a:r>
          </a:p>
          <a:p>
            <a:r>
              <a:rPr lang="en-US" dirty="0" err="1"/>
              <a:t>Naizmenična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se ne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(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)!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359200"/>
            <a:ext cx="533400" cy="6281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10000"/>
            <a:ext cx="5334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645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686800" cy="5668963"/>
          </a:xfrm>
        </p:spPr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(</a:t>
            </a:r>
            <a:r>
              <a:rPr lang="en-US" dirty="0" err="1"/>
              <a:t>sprej</a:t>
            </a:r>
            <a:r>
              <a:rPr lang="en-US" dirty="0"/>
              <a:t>), </a:t>
            </a:r>
            <a:r>
              <a:rPr lang="en-US" dirty="0" err="1"/>
              <a:t>pulsno</a:t>
            </a:r>
            <a:r>
              <a:rPr lang="en-US" dirty="0"/>
              <a:t> (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položaji</a:t>
            </a:r>
            <a:r>
              <a:rPr lang="en-US" dirty="0"/>
              <a:t>):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u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prekomerno</a:t>
            </a:r>
            <a:r>
              <a:rPr lang="en-US" dirty="0"/>
              <a:t> </a:t>
            </a: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preporučuje</a:t>
            </a:r>
            <a:r>
              <a:rPr lang="en-US" dirty="0"/>
              <a:t> se (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hor.položaj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733800" y="4556448"/>
            <a:ext cx="1965088" cy="22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142008" y="5228922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695325" y="1143000"/>
            <a:ext cx="3038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47657" t="29167" r="26574" b="50000"/>
          <a:stretch>
            <a:fillRect/>
          </a:stretch>
        </p:blipFill>
        <p:spPr bwMode="auto">
          <a:xfrm>
            <a:off x="3886200" y="1143000"/>
            <a:ext cx="50291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57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5532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konstantnim</a:t>
            </a:r>
            <a:r>
              <a:rPr lang="en-US" dirty="0"/>
              <a:t> </a:t>
            </a:r>
            <a:r>
              <a:rPr lang="en-US" dirty="0" err="1"/>
              <a:t>naponom</a:t>
            </a:r>
            <a:r>
              <a:rPr lang="en-US" dirty="0"/>
              <a:t> (CV-Constant Voltage):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Pomeranjem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operatera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dužine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err="1"/>
              <a:t>Skraćenjem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(3-1), </a:t>
            </a:r>
            <a:r>
              <a:rPr lang="en-US" sz="2800" dirty="0" err="1"/>
              <a:t>struja</a:t>
            </a:r>
            <a:r>
              <a:rPr lang="en-US" sz="2800" dirty="0"/>
              <a:t> </a:t>
            </a:r>
            <a:r>
              <a:rPr lang="en-US" sz="2800" dirty="0" err="1"/>
              <a:t>raste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I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I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topljenja</a:t>
            </a:r>
            <a:r>
              <a:rPr lang="en-US" sz="2800" dirty="0"/>
              <a:t> </a:t>
            </a:r>
            <a:r>
              <a:rPr lang="en-US" sz="2800" dirty="0" err="1"/>
              <a:t>žice</a:t>
            </a:r>
            <a:r>
              <a:rPr lang="en-US" sz="2800" dirty="0"/>
              <a:t> se </a:t>
            </a:r>
            <a:r>
              <a:rPr lang="en-US" sz="2800" dirty="0" err="1"/>
              <a:t>povećava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dužina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se </a:t>
            </a:r>
            <a:r>
              <a:rPr lang="en-US" sz="2800" dirty="0" err="1"/>
              <a:t>povećava</a:t>
            </a:r>
            <a:r>
              <a:rPr lang="en-US" sz="2800" dirty="0"/>
              <a:t> (</a:t>
            </a:r>
            <a:r>
              <a:rPr lang="en-US" sz="2800" dirty="0" err="1"/>
              <a:t>povratak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1 </a:t>
            </a:r>
            <a:r>
              <a:rPr lang="en-US" sz="2800" dirty="0" err="1"/>
              <a:t>na</a:t>
            </a:r>
            <a:r>
              <a:rPr lang="en-US" sz="2800" dirty="0"/>
              <a:t> 3)</a:t>
            </a:r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Produženjem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(1-3), </a:t>
            </a:r>
            <a:r>
              <a:rPr lang="en-US" sz="2800" dirty="0" err="1"/>
              <a:t>struja</a:t>
            </a:r>
            <a:r>
              <a:rPr lang="en-US" sz="2800" dirty="0"/>
              <a:t> se </a:t>
            </a:r>
            <a:r>
              <a:rPr lang="en-US" sz="2800" dirty="0" err="1"/>
              <a:t>smanjuje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I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I</a:t>
            </a:r>
            <a:r>
              <a:rPr lang="en-US" sz="2800" baseline="-25000" dirty="0"/>
              <a:t>3</a:t>
            </a:r>
            <a:r>
              <a:rPr lang="en-US" sz="2800" dirty="0"/>
              <a:t>,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topljenja</a:t>
            </a:r>
            <a:r>
              <a:rPr lang="en-US" sz="2800" dirty="0"/>
              <a:t> se </a:t>
            </a:r>
            <a:r>
              <a:rPr lang="en-US" sz="2800" dirty="0" err="1"/>
              <a:t>smanjuje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dužina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se </a:t>
            </a:r>
            <a:r>
              <a:rPr lang="en-US" sz="2800" dirty="0" err="1"/>
              <a:t>smanjuje</a:t>
            </a:r>
            <a:r>
              <a:rPr lang="en-US" sz="2800" dirty="0"/>
              <a:t> (</a:t>
            </a:r>
            <a:r>
              <a:rPr lang="en-US" sz="2800" dirty="0" err="1"/>
              <a:t>povratak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3 </a:t>
            </a:r>
            <a:r>
              <a:rPr lang="en-US" sz="2800" dirty="0" err="1"/>
              <a:t>na</a:t>
            </a:r>
            <a:r>
              <a:rPr lang="en-US" sz="2800" dirty="0"/>
              <a:t> 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861" t="47917" r="46486" b="12948"/>
          <a:stretch/>
        </p:blipFill>
        <p:spPr>
          <a:xfrm>
            <a:off x="3810000" y="762000"/>
            <a:ext cx="4953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aparatu</a:t>
            </a:r>
            <a:r>
              <a:rPr lang="en-US" dirty="0"/>
              <a:t> se </a:t>
            </a:r>
            <a:r>
              <a:rPr lang="en-US" dirty="0" err="1"/>
              <a:t>podešava</a:t>
            </a:r>
            <a:r>
              <a:rPr lang="en-US" dirty="0"/>
              <a:t> </a:t>
            </a:r>
            <a:r>
              <a:rPr lang="en-US" b="1" dirty="0" err="1"/>
              <a:t>brzina</a:t>
            </a:r>
            <a:r>
              <a:rPr lang="en-US" b="1" dirty="0"/>
              <a:t> </a:t>
            </a:r>
            <a:r>
              <a:rPr lang="en-US" b="1" dirty="0" err="1"/>
              <a:t>dotura</a:t>
            </a:r>
            <a:r>
              <a:rPr lang="en-US" b="1" dirty="0"/>
              <a:t> </a:t>
            </a:r>
            <a:r>
              <a:rPr lang="en-US" b="1" dirty="0" err="1"/>
              <a:t>žice</a:t>
            </a:r>
            <a:r>
              <a:rPr lang="en-US" dirty="0"/>
              <a:t>, a od toga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: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8" t="38542" r="46486" b="7292"/>
          <a:stretch/>
        </p:blipFill>
        <p:spPr>
          <a:xfrm>
            <a:off x="1547446" y="2137955"/>
            <a:ext cx="6148754" cy="45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437"/>
            <a:ext cx="6400800" cy="5668963"/>
          </a:xfrm>
        </p:spPr>
        <p:txBody>
          <a:bodyPr/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jačine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slobodni</a:t>
            </a:r>
            <a:r>
              <a:rPr lang="en-US" dirty="0"/>
              <a:t> </a:t>
            </a:r>
            <a:r>
              <a:rPr lang="en-US" dirty="0" err="1"/>
              <a:t>krajevi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Slobodni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od </a:t>
            </a:r>
            <a:r>
              <a:rPr lang="en-US" dirty="0" err="1"/>
              <a:t>odstojanja</a:t>
            </a:r>
            <a:r>
              <a:rPr lang="en-US" dirty="0"/>
              <a:t> </a:t>
            </a:r>
            <a:r>
              <a:rPr lang="en-US" dirty="0" err="1"/>
              <a:t>mlaznice</a:t>
            </a:r>
            <a:r>
              <a:rPr lang="en-US" dirty="0"/>
              <a:t>, I=50-150A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Slobodni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odstojanju</a:t>
            </a:r>
            <a:r>
              <a:rPr lang="en-US" dirty="0"/>
              <a:t> </a:t>
            </a:r>
            <a:r>
              <a:rPr lang="en-US" dirty="0" err="1"/>
              <a:t>mlaznice</a:t>
            </a:r>
            <a:r>
              <a:rPr lang="en-US" dirty="0"/>
              <a:t>, I=150-350A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Slobodni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od </a:t>
            </a:r>
            <a:r>
              <a:rPr lang="en-US" dirty="0" err="1"/>
              <a:t>odstojanja</a:t>
            </a:r>
            <a:r>
              <a:rPr lang="en-US" dirty="0"/>
              <a:t> </a:t>
            </a:r>
            <a:r>
              <a:rPr lang="en-US" dirty="0" err="1"/>
              <a:t>mlaznice</a:t>
            </a:r>
            <a:r>
              <a:rPr lang="en-US" dirty="0"/>
              <a:t>, I&gt;350A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51042" r="53514" b="25000"/>
          <a:stretch/>
        </p:blipFill>
        <p:spPr>
          <a:xfrm>
            <a:off x="977349" y="4419600"/>
            <a:ext cx="7421218" cy="24384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867400" y="1295400"/>
            <a:ext cx="3810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867400" y="2438400"/>
            <a:ext cx="381000" cy="1981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317248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Prenos</a:t>
            </a:r>
            <a:r>
              <a:rPr lang="en-US" sz="2600" b="1" dirty="0"/>
              <a:t> </a:t>
            </a:r>
            <a:r>
              <a:rPr lang="en-US" sz="2600" b="1" dirty="0" err="1"/>
              <a:t>materijala</a:t>
            </a:r>
            <a:r>
              <a:rPr lang="en-US" sz="2600" b="1" dirty="0"/>
              <a:t> u </a:t>
            </a:r>
            <a:r>
              <a:rPr lang="en-US" sz="2600" b="1" dirty="0" err="1"/>
              <a:t>kratkom</a:t>
            </a:r>
            <a:r>
              <a:rPr lang="en-US" sz="2600" b="1" dirty="0"/>
              <a:t> </a:t>
            </a:r>
            <a:r>
              <a:rPr lang="en-US" sz="2600" b="1" dirty="0" err="1"/>
              <a:t>spoju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743200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Prenos</a:t>
            </a:r>
            <a:r>
              <a:rPr lang="en-US" sz="2600" b="1" dirty="0"/>
              <a:t> </a:t>
            </a:r>
            <a:r>
              <a:rPr lang="en-US" sz="2600" b="1" dirty="0" err="1"/>
              <a:t>materijala</a:t>
            </a:r>
            <a:r>
              <a:rPr lang="en-US" sz="2600" b="1" dirty="0"/>
              <a:t> u </a:t>
            </a:r>
            <a:r>
              <a:rPr lang="en-US" sz="2600" b="1" dirty="0" err="1"/>
              <a:t>krupnim</a:t>
            </a:r>
            <a:r>
              <a:rPr lang="en-US" sz="2600" b="1" dirty="0"/>
              <a:t> </a:t>
            </a:r>
            <a:r>
              <a:rPr lang="en-US" sz="2600" b="1" dirty="0" err="1"/>
              <a:t>kapima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spreju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1268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zaštitnog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,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prečnika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47" t="27083" r="56442" b="39584"/>
          <a:stretch/>
        </p:blipFill>
        <p:spPr>
          <a:xfrm>
            <a:off x="381000" y="2209800"/>
            <a:ext cx="841533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struju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prinudne</a:t>
            </a:r>
            <a:r>
              <a:rPr lang="en-US" dirty="0"/>
              <a:t> </a:t>
            </a:r>
            <a:r>
              <a:rPr lang="en-US" dirty="0" err="1"/>
              <a:t>položaje</a:t>
            </a:r>
            <a:r>
              <a:rPr lang="en-US" dirty="0"/>
              <a:t> (</a:t>
            </a:r>
            <a:r>
              <a:rPr lang="en-US" dirty="0" err="1"/>
              <a:t>vertikalno</a:t>
            </a:r>
            <a:r>
              <a:rPr lang="en-US" dirty="0"/>
              <a:t>,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glave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657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716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Tehnologija zavarivanja 2</vt:lpstr>
      <vt:lpstr>MIG/MAG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Prečnik elektrodne žice</vt:lpstr>
      <vt:lpstr>PowerPoint Presentation</vt:lpstr>
      <vt:lpstr>Struja zavarivanja</vt:lpstr>
      <vt:lpstr>PowerPoint Presentation</vt:lpstr>
      <vt:lpstr>PowerPoint Presentation</vt:lpstr>
      <vt:lpstr>Brzina zavarivanja</vt:lpstr>
      <vt:lpstr>Napon luka</vt:lpstr>
      <vt:lpstr>PowerPoint Presentation</vt:lpstr>
      <vt:lpstr> Potreban broj prolaza Ukupna površina poprečnog preseka navarenog metala Auk</vt:lpstr>
      <vt:lpstr>Površina poprečnog preseka jednog zavara Az</vt:lpstr>
      <vt:lpstr>Potreban broj prolaza:</vt:lpstr>
      <vt:lpstr>Potrošnja CO2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 2</dc:title>
  <dc:creator>sebastijan</dc:creator>
  <cp:lastModifiedBy>Sebastian Baloš</cp:lastModifiedBy>
  <cp:revision>27</cp:revision>
  <dcterms:created xsi:type="dcterms:W3CDTF">2006-08-16T00:00:00Z</dcterms:created>
  <dcterms:modified xsi:type="dcterms:W3CDTF">2016-04-18T20:23:17Z</dcterms:modified>
</cp:coreProperties>
</file>